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D3969-3FB7-497D-A5B7-B550D2EAFF73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90834-1BC7-47A4-99EF-B2393B89B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sr-Cyrl-RS" smtClean="0"/>
              <a:t>Математика 5. разред     07.04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A7A4B91-B4E2-4A25-BF6F-336EF6F6BF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0" y="152400"/>
            <a:ext cx="6248400" cy="292100"/>
          </a:xfrm>
        </p:spPr>
        <p:txBody>
          <a:bodyPr>
            <a:noAutofit/>
          </a:bodyPr>
          <a:lstStyle/>
          <a:p>
            <a:pPr algn="ctr"/>
            <a:r>
              <a:rPr lang="sr-Cyrl-RS" sz="1400" b="1" dirty="0" smtClean="0">
                <a:solidFill>
                  <a:srgbClr val="00B050"/>
                </a:solidFill>
              </a:rPr>
              <a:t>Математика 5. разред     </a:t>
            </a:r>
            <a:r>
              <a:rPr lang="sr-Cyrl-RS" sz="1400" b="1" dirty="0" smtClean="0">
                <a:solidFill>
                  <a:srgbClr val="00B050"/>
                </a:solidFill>
              </a:rPr>
              <a:t>13</a:t>
            </a:r>
            <a:r>
              <a:rPr lang="sr-Cyrl-RS" sz="1400" b="1" dirty="0" smtClean="0">
                <a:solidFill>
                  <a:srgbClr val="00B050"/>
                </a:solidFill>
              </a:rPr>
              <a:t>.04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098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дељење </a:t>
            </a:r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децималног броја </a:t>
            </a:r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природним бројем</a:t>
            </a:r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обрада *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us 2"/>
          <p:cNvSpPr/>
          <p:nvPr/>
        </p:nvSpPr>
        <p:spPr>
          <a:xfrm>
            <a:off x="533400" y="4495800"/>
            <a:ext cx="1524000" cy="1371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1295400" y="914400"/>
            <a:ext cx="1219200" cy="1295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Division 5"/>
          <p:cNvSpPr/>
          <p:nvPr/>
        </p:nvSpPr>
        <p:spPr>
          <a:xfrm>
            <a:off x="7045036" y="2552700"/>
            <a:ext cx="1447800" cy="990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Not Equal 6"/>
          <p:cNvSpPr/>
          <p:nvPr/>
        </p:nvSpPr>
        <p:spPr>
          <a:xfrm>
            <a:off x="3733800" y="4114800"/>
            <a:ext cx="19050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Minus 8"/>
          <p:cNvSpPr/>
          <p:nvPr/>
        </p:nvSpPr>
        <p:spPr>
          <a:xfrm>
            <a:off x="7086600" y="5867400"/>
            <a:ext cx="13716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9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57200" y="228600"/>
                <a:ext cx="8458200" cy="6400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dirty="0" smtClean="0"/>
                  <a:t>Ако сте добро разумели дељење природних бројева и научили, </a:t>
                </a:r>
                <a:r>
                  <a:rPr lang="ru-RU" dirty="0"/>
                  <a:t>лако ћете научити и дељење децималних бројева.</a:t>
                </a:r>
                <a:endParaRPr lang="ru-RU" dirty="0"/>
              </a:p>
              <a:p>
                <a:pPr algn="l"/>
                <a:r>
                  <a:rPr lang="sr-Cyrl-RS" dirty="0" smtClean="0"/>
                  <a:t>Да се подсетимо:</a:t>
                </a:r>
                <a:r>
                  <a:rPr lang="ru-RU" dirty="0"/>
                  <a:t> </a:t>
                </a:r>
                <a:r>
                  <a:rPr lang="ru-RU" dirty="0" smtClean="0"/>
                  <a:t>  845:5 = 169 </a:t>
                </a:r>
                <a:endParaRPr lang="ru-RU" dirty="0"/>
              </a:p>
              <a:p>
                <a:r>
                  <a:rPr lang="ru-RU" dirty="0"/>
                  <a:t>На познат начин одређујемо количник бројева 8,45 и 5</a:t>
                </a:r>
                <a:r>
                  <a:rPr lang="ru-RU" dirty="0" smtClean="0"/>
                  <a:t>.</a:t>
                </a:r>
                <a:endPara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l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</a:t>
                </a:r>
                <a:r>
                  <a:rPr lang="ru-RU" dirty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   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8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,45 </a:t>
                </a:r>
                <a:r>
                  <a:rPr lang="ru-RU" dirty="0">
                    <a:solidFill>
                      <a:srgbClr val="FFFF00"/>
                    </a:solidFill>
                  </a:rPr>
                  <a:t>: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 5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845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: 5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84</m:t>
                        </m:r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:5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169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sr-Cyrl-R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 =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1,69</a:t>
                </a:r>
              </a:p>
              <a:p>
                <a:pPr marL="0" indent="0" algn="l">
                  <a:buNone/>
                </a:pPr>
                <a:r>
                  <a:rPr lang="ru-RU" dirty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     Сећате се, овакав начин смо већ обрађивали на претходним часовима.</a:t>
                </a:r>
                <a:endParaRPr lang="ru-RU" dirty="0" smtClean="0">
                  <a:solidFill>
                    <a:srgbClr val="FFFF00"/>
                  </a:solidFill>
                </a:endParaRPr>
              </a:p>
              <a:p>
                <a:pPr marL="0" indent="0" algn="l">
                  <a:buNone/>
                </a:pPr>
                <a:r>
                  <a:rPr lang="ru-RU" b="1" dirty="0">
                    <a:solidFill>
                      <a:srgbClr val="FFFF00"/>
                    </a:solidFill>
                  </a:rPr>
                  <a:t> </a:t>
                </a:r>
                <a:r>
                  <a:rPr lang="ru-RU" b="1" dirty="0" smtClean="0">
                    <a:solidFill>
                      <a:srgbClr val="FFFF00"/>
                    </a:solidFill>
                  </a:rPr>
                  <a:t>   </a:t>
                </a:r>
                <a:r>
                  <a:rPr lang="ru-RU" b="1" dirty="0"/>
                  <a:t> </a:t>
                </a:r>
                <a:r>
                  <a:rPr lang="ru-RU" b="1" dirty="0" smtClean="0"/>
                  <a:t> Количник можемо израчунати и брже.</a:t>
                </a:r>
              </a:p>
              <a:p>
                <a:pPr marL="0" indent="0">
                  <a:buNone/>
                </a:pPr>
                <a:r>
                  <a:rPr lang="ru-RU" b="1" dirty="0">
                    <a:solidFill>
                      <a:srgbClr val="FFFF00"/>
                    </a:solidFill>
                  </a:rPr>
                  <a:t> </a:t>
                </a:r>
                <a:r>
                  <a:rPr lang="ru-RU" b="1" dirty="0" smtClean="0">
                    <a:solidFill>
                      <a:srgbClr val="FFFF00"/>
                    </a:solidFill>
                  </a:rPr>
                  <a:t>     </a:t>
                </a:r>
                <a:r>
                  <a:rPr lang="ru-RU" sz="1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Децимални број делимо тако да прво поделимо целе и за количник добијемо </a:t>
                </a:r>
                <a:r>
                  <a:rPr lang="ru-RU" sz="1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целе. Издвојимо </a:t>
                </a:r>
                <a:r>
                  <a:rPr lang="ru-RU" sz="1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их децималним зарезом.</a:t>
                </a:r>
                <a:r>
                  <a:rPr lang="ru-RU" sz="1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marL="0" indent="0">
                  <a:buNone/>
                </a:pPr>
                <a:endParaRPr lang="ru-RU" b="1" dirty="0" smtClean="0">
                  <a:solidFill>
                    <a:srgbClr val="FFFF00"/>
                  </a:solidFill>
                </a:endParaRPr>
              </a:p>
              <a:p>
                <a:pPr algn="l"/>
                <a:r>
                  <a:rPr lang="ru-RU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Пример 1: </a:t>
                </a:r>
                <a:endPara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ru-RU" dirty="0" smtClean="0">
                    <a:solidFill>
                      <a:srgbClr val="00B0F0"/>
                    </a:solidFill>
                  </a:rPr>
                  <a:t> 1)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8,45 </a:t>
                </a:r>
                <a:r>
                  <a:rPr lang="ru-RU" dirty="0">
                    <a:solidFill>
                      <a:srgbClr val="00B0F0"/>
                    </a:solidFill>
                  </a:rPr>
                  <a:t>: 5 =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1,          </a:t>
                </a:r>
                <a:r>
                  <a:rPr lang="ru-RU" b="1" dirty="0" smtClean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Настављамо дељење као да делимо природне бројеве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. 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-5                                       8,45 : 5 = 1,69                           </a:t>
                </a:r>
                <a:r>
                  <a:rPr lang="ru-RU" u="sng" dirty="0" smtClean="0">
                    <a:solidFill>
                      <a:srgbClr val="00B0F0"/>
                    </a:solidFill>
                  </a:rPr>
                  <a:t>Провера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1,69 ∙ 5 = 8,45. 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 3                                        -5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                                            34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                                          - 30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                                              45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                                             -45</a:t>
                </a:r>
              </a:p>
              <a:p>
                <a:r>
                  <a:rPr lang="ru-RU" dirty="0">
                    <a:solidFill>
                      <a:srgbClr val="00B0F0"/>
                    </a:solidFill>
                  </a:rPr>
                  <a:t> </a:t>
                </a:r>
                <a:r>
                  <a:rPr lang="ru-RU" dirty="0" smtClean="0">
                    <a:solidFill>
                      <a:srgbClr val="00B0F0"/>
                    </a:solidFill>
                  </a:rPr>
                  <a:t>                                                   0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57200" y="228600"/>
                <a:ext cx="8458200" cy="6400800"/>
              </a:xfrm>
              <a:blipFill rotWithShape="1">
                <a:blip r:embed="rId2"/>
                <a:stretch>
                  <a:fillRect l="-504" t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3124200" y="4876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4200" y="5562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4200" y="6096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4572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21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524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solidFill>
                  <a:srgbClr val="00B050"/>
                </a:solidFill>
              </a:rPr>
              <a:t> 1) </a:t>
            </a:r>
            <a:r>
              <a:rPr lang="ru-RU" dirty="0" smtClean="0">
                <a:solidFill>
                  <a:srgbClr val="00B050"/>
                </a:solidFill>
              </a:rPr>
              <a:t>221,832 </a:t>
            </a:r>
            <a:r>
              <a:rPr lang="ru-RU" dirty="0">
                <a:solidFill>
                  <a:srgbClr val="00B050"/>
                </a:solidFill>
              </a:rPr>
              <a:t>: </a:t>
            </a:r>
            <a:r>
              <a:rPr lang="ru-RU" dirty="0" smtClean="0">
                <a:solidFill>
                  <a:srgbClr val="00B050"/>
                </a:solidFill>
              </a:rPr>
              <a:t>18 </a:t>
            </a:r>
            <a:r>
              <a:rPr lang="ru-RU" dirty="0">
                <a:solidFill>
                  <a:srgbClr val="00B050"/>
                </a:solidFill>
              </a:rPr>
              <a:t>= </a:t>
            </a:r>
            <a:r>
              <a:rPr lang="ru-RU" dirty="0" smtClean="0">
                <a:solidFill>
                  <a:srgbClr val="00B050"/>
                </a:solidFill>
              </a:rPr>
              <a:t>12,              Потрошили смо целе код дељеника и у колчнику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-18                                       добили целе, издвајамо их децималним зарезом.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      41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-36                          Настављамо даље дељење:         </a:t>
            </a:r>
            <a:r>
              <a:rPr lang="ru-RU" u="sng" dirty="0" smtClean="0">
                <a:solidFill>
                  <a:srgbClr val="00B050"/>
                </a:solidFill>
              </a:rPr>
              <a:t>Провера</a:t>
            </a:r>
            <a:r>
              <a:rPr lang="ru-RU" dirty="0" smtClean="0">
                <a:solidFill>
                  <a:srgbClr val="00B050"/>
                </a:solidFill>
              </a:rPr>
              <a:t> 12,324 * 18 = 221,832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5                                      221,832 : 18 =  12,324         Дељење је урађено тачно.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-18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41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-36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58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-54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  43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 -36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    72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   -72</a:t>
            </a:r>
          </a:p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                       0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600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2209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2971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3657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4419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19500" y="5105400"/>
            <a:ext cx="72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19500" y="5943600"/>
            <a:ext cx="72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18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400800"/>
          </a:xfrm>
        </p:spPr>
        <p:txBody>
          <a:bodyPr>
            <a:noAutofit/>
          </a:bodyPr>
          <a:lstStyle/>
          <a:p>
            <a:pPr algn="l"/>
            <a:r>
              <a:rPr lang="sr-Cyrl-RS" sz="2400" dirty="0" smtClean="0"/>
              <a:t>Пример 3</a:t>
            </a:r>
          </a:p>
          <a:p>
            <a:pPr algn="l"/>
            <a:r>
              <a:rPr lang="sr-Cyrl-RS" sz="2400" dirty="0" smtClean="0"/>
              <a:t>Следеће примере израчунајте поступно, као у претходном делу ако су им дата решења:</a:t>
            </a:r>
          </a:p>
          <a:p>
            <a:pPr algn="l"/>
            <a:r>
              <a:rPr lang="sr-Cyrl-RS" sz="2400" dirty="0"/>
              <a:t>а</a:t>
            </a:r>
            <a:r>
              <a:rPr lang="sr-Cyrl-RS" sz="2400" dirty="0" smtClean="0"/>
              <a:t>)  4,58 : 8 = 0,5725</a:t>
            </a:r>
          </a:p>
          <a:p>
            <a:pPr algn="l"/>
            <a:r>
              <a:rPr lang="sr-Cyrl-RS" sz="2400" dirty="0"/>
              <a:t>б</a:t>
            </a:r>
            <a:r>
              <a:rPr lang="sr-Cyrl-RS" sz="2400" dirty="0" smtClean="0"/>
              <a:t>)  8,23 : 5 = 1,646</a:t>
            </a:r>
          </a:p>
          <a:p>
            <a:pPr algn="l"/>
            <a:r>
              <a:rPr lang="sr-Cyrl-RS" sz="2400" dirty="0"/>
              <a:t>в</a:t>
            </a:r>
            <a:r>
              <a:rPr lang="sr-Cyrl-RS" sz="2400" dirty="0" smtClean="0"/>
              <a:t>)  2,32 : 2 = 1,16</a:t>
            </a:r>
            <a:endParaRPr lang="sr-Cyrl-RS" sz="2400" dirty="0" smtClean="0"/>
          </a:p>
          <a:p>
            <a:pPr algn="l"/>
            <a:r>
              <a:rPr lang="sr-Cyrl-RS" sz="2400" dirty="0" smtClean="0"/>
              <a:t>Сада закључујемо:</a:t>
            </a:r>
          </a:p>
          <a:p>
            <a:pPr algn="l"/>
            <a:endParaRPr lang="sr-Cyrl-RS" sz="2400" dirty="0"/>
          </a:p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Децимални број делимо природним бројем исто као што делимо природне бројеве, само што у количнику записујемо зарез кад завршимо дељење целих у дељенику.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84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Сада следеће примере провежбајте на основу оног што смо закључили</a:t>
            </a:r>
            <a:r>
              <a:rPr lang="sr-Cyrl-RS" sz="2400" dirty="0" smtClean="0"/>
              <a:t>:</a:t>
            </a:r>
            <a:endParaRPr lang="sr-Cyrl-RS" sz="2400" dirty="0" smtClean="0">
              <a:cs typeface="+mn-cs"/>
            </a:endParaRPr>
          </a:p>
          <a:p>
            <a:pPr marL="457200" indent="-457200" algn="l">
              <a:buAutoNum type="arabicParenR"/>
            </a:pPr>
            <a:endParaRPr lang="sr-Cyrl-RS" sz="2400" dirty="0" smtClean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sr-Cyrl-RS" sz="2400" dirty="0"/>
              <a:t>6</a:t>
            </a:r>
            <a:r>
              <a:rPr lang="en-US" sz="2400" dirty="0" smtClean="0">
                <a:cs typeface="+mn-cs"/>
              </a:rPr>
              <a:t>,7</a:t>
            </a:r>
            <a:r>
              <a:rPr lang="sr-Cyrl-RS" sz="2400" dirty="0" smtClean="0">
                <a:cs typeface="+mn-cs"/>
              </a:rPr>
              <a:t>5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>
                <a:cs typeface="+mn-cs"/>
              </a:rPr>
              <a:t>: </a:t>
            </a:r>
            <a:r>
              <a:rPr lang="sr-Cyrl-RS" sz="2400" dirty="0"/>
              <a:t>5</a:t>
            </a:r>
            <a:r>
              <a:rPr lang="sr-Cyrl-RS" sz="2400" dirty="0" smtClean="0">
                <a:cs typeface="+mn-cs"/>
              </a:rPr>
              <a:t> </a:t>
            </a:r>
            <a:r>
              <a:rPr lang="sr-Cyrl-RS" sz="2400" dirty="0" smtClean="0">
                <a:cs typeface="+mn-cs"/>
              </a:rPr>
              <a:t>=</a:t>
            </a:r>
          </a:p>
          <a:p>
            <a:pPr marL="457200" indent="-457200" algn="l">
              <a:buAutoNum type="arabicParenR"/>
            </a:pPr>
            <a:endParaRPr lang="sr-Cyrl-RS" sz="2400" dirty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en-US" sz="2400" dirty="0" smtClean="0">
                <a:cs typeface="+mn-cs"/>
              </a:rPr>
              <a:t> </a:t>
            </a:r>
            <a:r>
              <a:rPr lang="sr-Cyrl-RS" sz="2400" dirty="0"/>
              <a:t>2</a:t>
            </a:r>
            <a:r>
              <a:rPr lang="en-US" sz="2400" dirty="0" smtClean="0">
                <a:cs typeface="+mn-cs"/>
              </a:rPr>
              <a:t>,</a:t>
            </a:r>
            <a:r>
              <a:rPr lang="sr-Cyrl-RS" sz="2400" dirty="0" smtClean="0">
                <a:cs typeface="+mn-cs"/>
              </a:rPr>
              <a:t>8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>
                <a:cs typeface="+mn-cs"/>
              </a:rPr>
              <a:t>: </a:t>
            </a:r>
            <a:r>
              <a:rPr lang="sr-Cyrl-RS" sz="2400" dirty="0"/>
              <a:t>7</a:t>
            </a:r>
            <a:r>
              <a:rPr lang="sr-Cyrl-RS" sz="2400" dirty="0" smtClean="0">
                <a:cs typeface="+mn-cs"/>
              </a:rPr>
              <a:t>  </a:t>
            </a:r>
            <a:r>
              <a:rPr lang="sr-Cyrl-RS" sz="2400" dirty="0" smtClean="0">
                <a:cs typeface="+mn-cs"/>
              </a:rPr>
              <a:t>=</a:t>
            </a:r>
          </a:p>
          <a:p>
            <a:pPr marL="457200" indent="-457200" algn="l">
              <a:buAutoNum type="arabicParenR"/>
            </a:pPr>
            <a:endParaRPr lang="sr-Cyrl-RS" sz="2400" dirty="0">
              <a:cs typeface="+mn-cs"/>
            </a:endParaRPr>
          </a:p>
          <a:p>
            <a:pPr marL="457200" indent="-457200" algn="l">
              <a:buAutoNum type="arabicParenR"/>
            </a:pPr>
            <a:r>
              <a:rPr lang="sr-Cyrl-RS" sz="2400" dirty="0"/>
              <a:t>0</a:t>
            </a:r>
            <a:r>
              <a:rPr lang="en-US" sz="2400" dirty="0" smtClean="0">
                <a:cs typeface="+mn-cs"/>
              </a:rPr>
              <a:t>,</a:t>
            </a:r>
            <a:r>
              <a:rPr lang="sr-Cyrl-RS" sz="2400" dirty="0" smtClean="0">
                <a:cs typeface="+mn-cs"/>
              </a:rPr>
              <a:t>405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>
                <a:cs typeface="+mn-cs"/>
              </a:rPr>
              <a:t>: </a:t>
            </a:r>
            <a:r>
              <a:rPr lang="sr-Cyrl-RS" sz="2400" dirty="0"/>
              <a:t>3</a:t>
            </a:r>
            <a:r>
              <a:rPr lang="sr-Cyrl-RS" sz="2400" dirty="0" smtClean="0">
                <a:cs typeface="+mn-cs"/>
              </a:rPr>
              <a:t>  </a:t>
            </a:r>
            <a:r>
              <a:rPr lang="sr-Cyrl-RS" sz="2400" dirty="0" smtClean="0">
                <a:cs typeface="+mn-cs"/>
              </a:rPr>
              <a:t>= </a:t>
            </a:r>
            <a:r>
              <a:rPr lang="en-US" sz="2400" dirty="0" smtClean="0">
                <a:cs typeface="+mn-cs"/>
              </a:rPr>
              <a:t> </a:t>
            </a:r>
            <a:endParaRPr lang="sr-Cyrl-RS" sz="2400" dirty="0">
              <a:cs typeface="+mn-cs"/>
            </a:endParaRPr>
          </a:p>
          <a:p>
            <a:pPr marL="0" indent="0" algn="l">
              <a:buNone/>
            </a:pPr>
            <a:r>
              <a:rPr lang="sr-Cyrl-RS" sz="2400" dirty="0" smtClean="0">
                <a:cs typeface="+mn-cs"/>
              </a:rPr>
              <a:t> </a:t>
            </a:r>
          </a:p>
          <a:p>
            <a:pPr marL="0" indent="0" algn="l">
              <a:buNone/>
            </a:pPr>
            <a:endParaRPr lang="sr-Cyrl-R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381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92D050"/>
                </a:solidFill>
              </a:rPr>
              <a:t>Напомена:  Количник се не мења ако се и дељеник и делилац помноже истим бројем.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8600"/>
            <a:ext cx="8382000" cy="6324600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rgbClr val="FF00FF"/>
                </a:solidFill>
              </a:rPr>
              <a:t>Драги ђаци, надам се да сте добро и да се чувате.</a:t>
            </a:r>
          </a:p>
          <a:p>
            <a:pPr algn="l"/>
            <a:r>
              <a:rPr lang="sr-Cyrl-RS" dirty="0" smtClean="0">
                <a:solidFill>
                  <a:srgbClr val="FF00FF"/>
                </a:solidFill>
              </a:rPr>
              <a:t>Полако вежбајте ове примере својим током, како вам одговара. Нема потребе да нам шаљете, домаћи ће поново бити као и обично крајем недеље. </a:t>
            </a:r>
          </a:p>
          <a:p>
            <a:pPr algn="l"/>
            <a:endParaRPr lang="sr-Cyrl-RS" dirty="0">
              <a:solidFill>
                <a:srgbClr val="FF00FF"/>
              </a:solidFill>
            </a:endParaRPr>
          </a:p>
          <a:p>
            <a:pPr algn="l"/>
            <a:r>
              <a:rPr lang="sr-Cyrl-RS" dirty="0" smtClean="0">
                <a:solidFill>
                  <a:srgbClr val="FF00FF"/>
                </a:solidFill>
              </a:rPr>
              <a:t>Будите добри и расположени, поздрављај вас ваше наставнице Марија и Јована  </a:t>
            </a:r>
            <a:r>
              <a:rPr lang="sr-Cyrl-RS" dirty="0" smtClean="0">
                <a:solidFill>
                  <a:srgbClr val="FF00FF"/>
                </a:solidFill>
                <a:sym typeface="Wingdings" pitchFamily="2" charset="2"/>
              </a:rPr>
              <a:t></a:t>
            </a:r>
          </a:p>
          <a:p>
            <a:pPr algn="l"/>
            <a:endParaRPr lang="sr-Cyrl-RS" dirty="0">
              <a:sym typeface="Wingdings" pitchFamily="2" charset="2"/>
            </a:endParaRPr>
          </a:p>
          <a:p>
            <a:pPr algn="l"/>
            <a:endParaRPr lang="sr-Cyrl-RS" dirty="0" smtClean="0">
              <a:sym typeface="Wingdings" pitchFamily="2" charset="2"/>
            </a:endParaRP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1400"/>
            <a:ext cx="3124200" cy="2995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352800"/>
            <a:ext cx="3715062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433055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94</TotalTime>
  <Words>414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дељење децималног броја природним бројем * обрада *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дељење децималног броја декадном јединицом  Обрада</dc:title>
  <dc:creator>Admin</dc:creator>
  <cp:lastModifiedBy>Admin</cp:lastModifiedBy>
  <cp:revision>13</cp:revision>
  <dcterms:created xsi:type="dcterms:W3CDTF">2020-04-06T20:53:50Z</dcterms:created>
  <dcterms:modified xsi:type="dcterms:W3CDTF">2020-04-13T08:25:18Z</dcterms:modified>
</cp:coreProperties>
</file>